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260" r:id="rId5"/>
    <p:sldId id="262" r:id="rId6"/>
    <p:sldId id="259" r:id="rId7"/>
    <p:sldId id="264" r:id="rId8"/>
    <p:sldId id="258" r:id="rId9"/>
    <p:sldId id="265" r:id="rId10"/>
    <p:sldId id="263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E50BD-F247-448C-A4D1-BAAAE09EC148}" type="datetimeFigureOut">
              <a:rPr lang="es-ES" smtClean="0"/>
              <a:t>13/04/2011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6B35B-0B05-4479-8E42-2B63AB83B2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2786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6B35B-0B05-4479-8E42-2B63AB83B22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6400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3974-0886-44AA-997E-9A0EFD302F42}" type="datetimeFigureOut">
              <a:rPr lang="es-ES" smtClean="0"/>
              <a:t>13/04/2011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E2EF-CCE3-4826-A079-34CE0E11A9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732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3974-0886-44AA-997E-9A0EFD302F42}" type="datetimeFigureOut">
              <a:rPr lang="es-ES" smtClean="0"/>
              <a:t>13/04/2011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E2EF-CCE3-4826-A079-34CE0E11A9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7696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3974-0886-44AA-997E-9A0EFD302F42}" type="datetimeFigureOut">
              <a:rPr lang="es-ES" smtClean="0"/>
              <a:t>13/04/2011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E2EF-CCE3-4826-A079-34CE0E11A9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246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3974-0886-44AA-997E-9A0EFD302F42}" type="datetimeFigureOut">
              <a:rPr lang="es-ES" smtClean="0"/>
              <a:t>13/04/2011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E2EF-CCE3-4826-A079-34CE0E11A9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923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3974-0886-44AA-997E-9A0EFD302F42}" type="datetimeFigureOut">
              <a:rPr lang="es-ES" smtClean="0"/>
              <a:t>13/04/2011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E2EF-CCE3-4826-A079-34CE0E11A9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120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3974-0886-44AA-997E-9A0EFD302F42}" type="datetimeFigureOut">
              <a:rPr lang="es-ES" smtClean="0"/>
              <a:t>13/04/2011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E2EF-CCE3-4826-A079-34CE0E11A9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9636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3974-0886-44AA-997E-9A0EFD302F42}" type="datetimeFigureOut">
              <a:rPr lang="es-ES" smtClean="0"/>
              <a:t>13/04/2011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E2EF-CCE3-4826-A079-34CE0E11A9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576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3974-0886-44AA-997E-9A0EFD302F42}" type="datetimeFigureOut">
              <a:rPr lang="es-ES" smtClean="0"/>
              <a:t>13/04/2011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E2EF-CCE3-4826-A079-34CE0E11A9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922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3974-0886-44AA-997E-9A0EFD302F42}" type="datetimeFigureOut">
              <a:rPr lang="es-ES" smtClean="0"/>
              <a:t>13/04/2011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E2EF-CCE3-4826-A079-34CE0E11A9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376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3974-0886-44AA-997E-9A0EFD302F42}" type="datetimeFigureOut">
              <a:rPr lang="es-ES" smtClean="0"/>
              <a:t>13/04/2011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E2EF-CCE3-4826-A079-34CE0E11A9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8187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3974-0886-44AA-997E-9A0EFD302F42}" type="datetimeFigureOut">
              <a:rPr lang="es-ES" smtClean="0"/>
              <a:t>13/04/2011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E2EF-CCE3-4826-A079-34CE0E11A9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047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53974-0886-44AA-997E-9A0EFD302F42}" type="datetimeFigureOut">
              <a:rPr lang="es-ES" smtClean="0"/>
              <a:t>13/04/2011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9E2EF-CCE3-4826-A079-34CE0E11A9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30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Literatura_medieva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hyperlink" Target="http://www.bibliotecasvirtuales.com/biblioteca/LiteraturaEspanola/EdadMedia/index.as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37272" y="3789040"/>
            <a:ext cx="7869463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spc="50" dirty="0" smtClean="0">
                <a:ln w="28575" cmpd="sng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ush Script MT" pitchFamily="66" charset="0"/>
              </a:rPr>
              <a:t>EDAD  MEDIA</a:t>
            </a:r>
          </a:p>
          <a:p>
            <a:pPr algn="ctr"/>
            <a:r>
              <a:rPr lang="es-ES" sz="8800" b="1" cap="none" spc="50" dirty="0" smtClean="0">
                <a:ln w="28575" cmpd="sng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ush Script MT" pitchFamily="66" charset="0"/>
              </a:rPr>
              <a:t>Literatura  española</a:t>
            </a:r>
            <a:endParaRPr lang="es-ES" sz="8800" b="1" cap="none" spc="50" dirty="0">
              <a:ln w="28575" cmpd="sng">
                <a:solidFill>
                  <a:srgbClr val="FFC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rush Script MT" pitchFamily="66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02" y="540068"/>
            <a:ext cx="4934830" cy="2888932"/>
          </a:xfrm>
          <a:prstGeom prst="rect">
            <a:avLst/>
          </a:prstGeom>
          <a:ln w="127000" cap="rnd" cmpd="tri">
            <a:solidFill>
              <a:srgbClr val="FFC000"/>
            </a:solidFill>
            <a:bevel/>
          </a:ln>
        </p:spPr>
      </p:pic>
    </p:spTree>
    <p:extLst>
      <p:ext uri="{BB962C8B-B14F-4D97-AF65-F5344CB8AC3E}">
        <p14:creationId xmlns:p14="http://schemas.microsoft.com/office/powerpoint/2010/main" val="502742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Medieval - Musica Celta.wav"/>
          </p:stSnd>
        </p:sndAc>
      </p:transition>
    </mc:Choice>
    <mc:Fallback>
      <p:transition spd="slow">
        <p:checker/>
        <p:sndAc>
          <p:stSnd>
            <p:snd r:embed="rId2" name="Medieval - Musica Cel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548680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solidFill>
                  <a:srgbClr val="FFC000"/>
                </a:solidFill>
              </a:rPr>
              <a:t>Y bien…</a:t>
            </a:r>
          </a:p>
          <a:p>
            <a:r>
              <a:rPr lang="es-ES" sz="2400" b="1" i="1" dirty="0" smtClean="0">
                <a:solidFill>
                  <a:srgbClr val="FFC000"/>
                </a:solidFill>
              </a:rPr>
              <a:t>Ahora que ya conoces algo de la literatura de esta época, puedes aprender más sobre el tema, si te interesa en:</a:t>
            </a:r>
            <a:endParaRPr lang="es-ES" sz="2400" b="1" i="1" dirty="0">
              <a:solidFill>
                <a:srgbClr val="FFC00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83568" y="1988840"/>
            <a:ext cx="7992888" cy="1354217"/>
          </a:xfrm>
          <a:prstGeom prst="rect">
            <a:avLst/>
          </a:prstGeom>
          <a:solidFill>
            <a:srgbClr val="FFC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s-ES" sz="3200" b="1" i="1" dirty="0" smtClean="0">
                <a:solidFill>
                  <a:srgbClr val="FFFF00"/>
                </a:solidFill>
                <a:hlinkClick r:id="rId3"/>
              </a:rPr>
              <a:t>Literatura Medieval</a:t>
            </a:r>
            <a:endParaRPr lang="es-ES" sz="3200" b="1" i="1" dirty="0" smtClean="0">
              <a:solidFill>
                <a:srgbClr val="FFFF00"/>
              </a:solidFill>
            </a:endParaRPr>
          </a:p>
          <a:p>
            <a:endParaRPr lang="es-ES" b="1" i="1" dirty="0">
              <a:solidFill>
                <a:srgbClr val="FFFF00"/>
              </a:solidFill>
            </a:endParaRPr>
          </a:p>
          <a:p>
            <a:r>
              <a:rPr lang="es-ES" sz="3200" b="1" i="1" dirty="0" smtClean="0">
                <a:solidFill>
                  <a:srgbClr val="FFFF00"/>
                </a:solidFill>
                <a:hlinkClick r:id="rId4"/>
              </a:rPr>
              <a:t>La Edad Media en la literatura española</a:t>
            </a:r>
            <a:endParaRPr lang="es-ES" sz="3200" b="1" i="1" dirty="0">
              <a:solidFill>
                <a:srgbClr val="FFFF0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72" y="5935396"/>
            <a:ext cx="714375" cy="9525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300192" y="641164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solidFill>
                  <a:srgbClr val="FFC000"/>
                </a:solidFill>
              </a:rPr>
              <a:t>Badajoz/ Abril 2011</a:t>
            </a:r>
            <a:endParaRPr lang="es-E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47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62" y="1916832"/>
            <a:ext cx="8568952" cy="4608512"/>
          </a:xfrm>
          <a:prstGeom prst="rect">
            <a:avLst/>
          </a:prstGeom>
          <a:ln w="101600" cap="rnd">
            <a:solidFill>
              <a:srgbClr val="FFC000"/>
            </a:solidFill>
          </a:ln>
        </p:spPr>
      </p:pic>
      <p:grpSp>
        <p:nvGrpSpPr>
          <p:cNvPr id="5" name="4 Grupo"/>
          <p:cNvGrpSpPr/>
          <p:nvPr/>
        </p:nvGrpSpPr>
        <p:grpSpPr>
          <a:xfrm>
            <a:off x="3895746" y="520839"/>
            <a:ext cx="2235679" cy="1434018"/>
            <a:chOff x="3895746" y="520839"/>
            <a:chExt cx="2235679" cy="1434018"/>
          </a:xfrm>
        </p:grpSpPr>
        <p:sp>
          <p:nvSpPr>
            <p:cNvPr id="6" name="5 Llamada rectangular redondeada"/>
            <p:cNvSpPr/>
            <p:nvPr/>
          </p:nvSpPr>
          <p:spPr>
            <a:xfrm rot="12715845">
              <a:off x="3961787" y="646394"/>
              <a:ext cx="2169638" cy="1308463"/>
            </a:xfrm>
            <a:prstGeom prst="wedgeRoundRectCallout">
              <a:avLst>
                <a:gd name="adj1" fmla="val -63645"/>
                <a:gd name="adj2" fmla="val 142898"/>
                <a:gd name="adj3" fmla="val 16667"/>
              </a:avLst>
            </a:prstGeom>
            <a:solidFill>
              <a:srgbClr val="FFC00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2 CuadroTexto"/>
            <p:cNvSpPr txBox="1"/>
            <p:nvPr/>
          </p:nvSpPr>
          <p:spPr>
            <a:xfrm>
              <a:off x="3895746" y="520839"/>
              <a:ext cx="186545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200" b="1" dirty="0" smtClean="0">
                  <a:solidFill>
                    <a:srgbClr val="FFC000"/>
                  </a:solidFill>
                  <a:latin typeface="Brush Script MT" pitchFamily="66" charset="0"/>
                </a:rPr>
                <a:t>Situamos </a:t>
              </a:r>
            </a:p>
            <a:p>
              <a:pPr algn="ctr"/>
              <a:r>
                <a:rPr lang="es-ES" sz="2200" b="1" dirty="0" smtClean="0">
                  <a:solidFill>
                    <a:srgbClr val="FFC000"/>
                  </a:solidFill>
                  <a:latin typeface="Brush Script MT" pitchFamily="66" charset="0"/>
                </a:rPr>
                <a:t>la  </a:t>
              </a:r>
            </a:p>
            <a:p>
              <a:pPr algn="ctr"/>
              <a:r>
                <a:rPr lang="es-ES" sz="2200" b="1" dirty="0" smtClean="0">
                  <a:solidFill>
                    <a:srgbClr val="FFC000"/>
                  </a:solidFill>
                  <a:latin typeface="Brush Script MT" pitchFamily="66" charset="0"/>
                </a:rPr>
                <a:t>Edad  Media</a:t>
              </a:r>
              <a:endParaRPr lang="es-ES" sz="2200" b="1" dirty="0">
                <a:solidFill>
                  <a:srgbClr val="FFC000"/>
                </a:solidFill>
                <a:latin typeface="Brush Script MT" pitchFamily="66" charset="0"/>
              </a:endParaRPr>
            </a:p>
          </p:txBody>
        </p:sp>
      </p:grp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300" y="-117302"/>
            <a:ext cx="1941051" cy="2193007"/>
          </a:xfrm>
          <a:prstGeom prst="rect">
            <a:avLst/>
          </a:prstGeom>
          <a:scene3d>
            <a:camera prst="orthographicFront">
              <a:rot lat="10200000" lon="0" rev="108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73561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504" y="3484165"/>
            <a:ext cx="25702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C000"/>
                </a:solidFill>
                <a:latin typeface="Brush Script MT" pitchFamily="66" charset="0"/>
              </a:rPr>
              <a:t>NUESTRA  </a:t>
            </a:r>
          </a:p>
          <a:p>
            <a:endParaRPr lang="es-ES" sz="2800" b="1" dirty="0" smtClean="0">
              <a:solidFill>
                <a:srgbClr val="FFC000"/>
              </a:solidFill>
              <a:latin typeface="Brush Script MT" pitchFamily="66" charset="0"/>
            </a:endParaRPr>
          </a:p>
          <a:p>
            <a:r>
              <a:rPr lang="es-ES" sz="2800" b="1" dirty="0" smtClean="0">
                <a:solidFill>
                  <a:srgbClr val="FFC000"/>
                </a:solidFill>
                <a:latin typeface="Brush Script MT" pitchFamily="66" charset="0"/>
              </a:rPr>
              <a:t>LITERATURA</a:t>
            </a:r>
            <a:endParaRPr lang="es-ES" sz="2800" b="1" dirty="0">
              <a:solidFill>
                <a:srgbClr val="FFC000"/>
              </a:solidFill>
              <a:latin typeface="Brush Script MT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3528" y="188640"/>
            <a:ext cx="8352928" cy="1569660"/>
          </a:xfrm>
          <a:prstGeom prst="rect">
            <a:avLst/>
          </a:prstGeom>
          <a:solidFill>
            <a:srgbClr val="FFC000"/>
          </a:solidFill>
          <a:ln w="63500" cmpd="sng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>
                <a:solidFill>
                  <a:srgbClr val="C00000"/>
                </a:solidFill>
              </a:rPr>
              <a:t>Podemos hablar de literatura española con la aparición de los primeros escritos en lengua romance castellana.</a:t>
            </a:r>
          </a:p>
          <a:p>
            <a:pPr algn="just"/>
            <a:r>
              <a:rPr lang="es-ES" sz="2400" b="1" dirty="0" smtClean="0">
                <a:solidFill>
                  <a:srgbClr val="C00000"/>
                </a:solidFill>
              </a:rPr>
              <a:t>(Recordad que antes de esta época la lengua que se hablaba era el latín)</a:t>
            </a:r>
            <a:endParaRPr lang="es-ES" sz="2400" b="1" dirty="0">
              <a:solidFill>
                <a:srgbClr val="C00000"/>
              </a:solidFill>
            </a:endParaRPr>
          </a:p>
        </p:txBody>
      </p:sp>
      <p:sp>
        <p:nvSpPr>
          <p:cNvPr id="5" name="4 Abrir llave"/>
          <p:cNvSpPr/>
          <p:nvPr/>
        </p:nvSpPr>
        <p:spPr>
          <a:xfrm>
            <a:off x="2558129" y="2273132"/>
            <a:ext cx="573711" cy="3748156"/>
          </a:xfrm>
          <a:prstGeom prst="leftBrace">
            <a:avLst/>
          </a:prstGeom>
          <a:ln w="28575"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C000"/>
              </a:solidFill>
            </a:endParaRPr>
          </a:p>
        </p:txBody>
      </p:sp>
      <p:sp>
        <p:nvSpPr>
          <p:cNvPr id="6" name="5 CuadroTexto">
            <a:hlinkClick r:id="rId3" action="ppaction://hlinksldjump"/>
          </p:cNvPr>
          <p:cNvSpPr txBox="1"/>
          <p:nvPr/>
        </p:nvSpPr>
        <p:spPr>
          <a:xfrm>
            <a:off x="2915816" y="2401724"/>
            <a:ext cx="2520280" cy="461665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solidFill>
                  <a:srgbClr val="FFC000"/>
                </a:solidFill>
              </a:rPr>
              <a:t>Mester de juglaría</a:t>
            </a:r>
            <a:endParaRPr lang="es-ES" sz="2400" b="1" i="1" dirty="0">
              <a:solidFill>
                <a:srgbClr val="FFC000"/>
              </a:solidFill>
            </a:endParaRPr>
          </a:p>
        </p:txBody>
      </p:sp>
      <p:sp>
        <p:nvSpPr>
          <p:cNvPr id="7" name="6 CuadroTexto">
            <a:hlinkClick r:id="rId4" action="ppaction://hlinksldjump"/>
          </p:cNvPr>
          <p:cNvSpPr txBox="1"/>
          <p:nvPr/>
        </p:nvSpPr>
        <p:spPr>
          <a:xfrm>
            <a:off x="2915816" y="3953380"/>
            <a:ext cx="2664296" cy="461665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solidFill>
                  <a:srgbClr val="FFC000"/>
                </a:solidFill>
              </a:rPr>
              <a:t>Mester de Clerecía</a:t>
            </a:r>
            <a:endParaRPr lang="es-ES" sz="2400" b="1" i="1" dirty="0">
              <a:solidFill>
                <a:srgbClr val="FFC000"/>
              </a:solidFill>
            </a:endParaRPr>
          </a:p>
        </p:txBody>
      </p:sp>
      <p:sp>
        <p:nvSpPr>
          <p:cNvPr id="8" name="7 CuadroTexto">
            <a:hlinkClick r:id="rId5" action="ppaction://hlinksldjump"/>
          </p:cNvPr>
          <p:cNvSpPr txBox="1"/>
          <p:nvPr/>
        </p:nvSpPr>
        <p:spPr>
          <a:xfrm>
            <a:off x="2915816" y="5343599"/>
            <a:ext cx="2317408" cy="461665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solidFill>
                  <a:srgbClr val="FFC000"/>
                </a:solidFill>
              </a:rPr>
              <a:t>Teatro Medieval</a:t>
            </a:r>
            <a:endParaRPr lang="es-ES" sz="2400" b="1" i="1" dirty="0">
              <a:solidFill>
                <a:srgbClr val="FFC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940152" y="242088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C000"/>
                </a:solidFill>
              </a:rPr>
              <a:t>Poemas cantados o recitados      por juglares.</a:t>
            </a:r>
            <a:endParaRPr lang="es-ES" b="1" dirty="0">
              <a:solidFill>
                <a:srgbClr val="FFC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940152" y="3861048"/>
            <a:ext cx="298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C000"/>
                </a:solidFill>
              </a:rPr>
              <a:t>Poemas escritos por clérigos o por gente culta.</a:t>
            </a:r>
            <a:endParaRPr lang="es-ES" b="1" dirty="0">
              <a:solidFill>
                <a:srgbClr val="FFC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940152" y="5301208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C000"/>
                </a:solidFill>
              </a:rPr>
              <a:t>Hubo representaciones, tanto de carácter religioso como profano (no religioso).</a:t>
            </a:r>
            <a:endParaRPr lang="es-E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2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  <p:bldP spid="8" grpId="0" animBg="1"/>
      <p:bldP spid="4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24662" y="0"/>
            <a:ext cx="5727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Mester  de  juglaría</a:t>
            </a:r>
            <a:endParaRPr lang="es-ES" sz="54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1833935" cy="2054891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2339752" y="1052736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smtClean="0">
                <a:solidFill>
                  <a:srgbClr val="FFC000"/>
                </a:solidFill>
              </a:rPr>
              <a:t>Llamamos así a un tipo de poesía que componían los trovadores de la Edad Media y recitaban los juglares: POESÍA  ÉPICA   o  CANTARES  DE  GESTA.</a:t>
            </a:r>
            <a:endParaRPr lang="es-ES" sz="2000" b="1" i="1" dirty="0">
              <a:solidFill>
                <a:srgbClr val="FFC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833935" y="2311763"/>
            <a:ext cx="6447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smtClean="0">
                <a:solidFill>
                  <a:srgbClr val="FFC000"/>
                </a:solidFill>
              </a:rPr>
              <a:t>En estas poesías, generalmente anónimas,  se cantaban las hazañas de los héroes de la época, batallas y conquistas de personajes históricos.</a:t>
            </a:r>
            <a:endParaRPr lang="es-ES" sz="2000" b="1" i="1" dirty="0">
              <a:solidFill>
                <a:srgbClr val="FFC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130915" y="3728173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smtClean="0">
                <a:solidFill>
                  <a:srgbClr val="FFC000"/>
                </a:solidFill>
              </a:rPr>
              <a:t>Los juglares (hombres o mujeres)  recitaban, cantaban, tocaban instrumentos musicales de la época y bailaban.</a:t>
            </a:r>
          </a:p>
          <a:p>
            <a:r>
              <a:rPr lang="es-ES" sz="2000" b="1" i="1" dirty="0" smtClean="0">
                <a:solidFill>
                  <a:srgbClr val="FFC000"/>
                </a:solidFill>
              </a:rPr>
              <a:t>Todo esto lo hacían en la plazas públicas, palacios o mesones y ante un público de distintas clases sociales.</a:t>
            </a:r>
            <a:endParaRPr lang="es-ES" sz="2000" b="1" i="1" dirty="0">
              <a:solidFill>
                <a:srgbClr val="FFC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833935" y="5373216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smtClean="0">
                <a:solidFill>
                  <a:srgbClr val="FFC000"/>
                </a:solidFill>
              </a:rPr>
              <a:t>El  primer cantar de gesta conocido  es  «EL  CANTAR  DE  MÍO  CID» </a:t>
            </a:r>
          </a:p>
          <a:p>
            <a:r>
              <a:rPr lang="es-ES" sz="2000" b="1" i="1" dirty="0" smtClean="0">
                <a:solidFill>
                  <a:srgbClr val="FFC000"/>
                </a:solidFill>
              </a:rPr>
              <a:t>(Siglo XII; hacia 1140).</a:t>
            </a:r>
            <a:endParaRPr lang="es-ES" sz="2000" b="1" i="1" dirty="0">
              <a:solidFill>
                <a:srgbClr val="FFC000"/>
              </a:solidFill>
            </a:endParaRPr>
          </a:p>
        </p:txBody>
      </p:sp>
      <p:sp>
        <p:nvSpPr>
          <p:cNvPr id="3" name="2 Flecha derecha"/>
          <p:cNvSpPr/>
          <p:nvPr/>
        </p:nvSpPr>
        <p:spPr>
          <a:xfrm>
            <a:off x="7884368" y="6237312"/>
            <a:ext cx="1008112" cy="504056"/>
          </a:xfrm>
          <a:prstGeom prst="rightArrow">
            <a:avLst/>
          </a:prstGeom>
          <a:solidFill>
            <a:srgbClr val="FFC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059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191683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157648" y="1132796"/>
            <a:ext cx="6120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solidFill>
                  <a:srgbClr val="FFC000"/>
                </a:solidFill>
              </a:rPr>
              <a:t>La obra trata de D. Rodrigo Díaz de Vivar, caballero castellano que llegó a dominar al frente de su propio ejército el Levante de la Península, sin someterse a la autoridad de rey alguno. Consiguió conquistar  Valencia y estableció en esta ciudad un señorío independiente.</a:t>
            </a:r>
          </a:p>
          <a:p>
            <a:r>
              <a:rPr lang="es-ES" b="1" i="1" dirty="0">
                <a:solidFill>
                  <a:srgbClr val="FFC000"/>
                </a:solidFill>
              </a:rPr>
              <a:t>Se trata de una figura histórica y legendaria de la  </a:t>
            </a:r>
            <a:r>
              <a:rPr lang="es-ES" b="1" i="1" dirty="0" smtClean="0">
                <a:solidFill>
                  <a:srgbClr val="FFC000"/>
                </a:solidFill>
              </a:rPr>
              <a:t>Reconquista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129072" y="79619"/>
            <a:ext cx="6772880" cy="92333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s-ES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  Cantar  de  </a:t>
            </a:r>
            <a:r>
              <a:rPr lang="es-ES" sz="5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Mio</a:t>
            </a:r>
            <a:r>
              <a:rPr lang="es-ES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Cid </a:t>
            </a:r>
            <a:endParaRPr lang="es-E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312" y="18714"/>
            <a:ext cx="2298824" cy="2628229"/>
          </a:xfrm>
          <a:prstGeom prst="rect">
            <a:avLst/>
          </a:prstGeom>
          <a:ln w="63500" cmpd="sng">
            <a:solidFill>
              <a:srgbClr val="C00000"/>
            </a:solidFill>
          </a:ln>
        </p:spPr>
      </p:pic>
      <p:sp>
        <p:nvSpPr>
          <p:cNvPr id="7" name="6 CuadroTexto"/>
          <p:cNvSpPr txBox="1"/>
          <p:nvPr/>
        </p:nvSpPr>
        <p:spPr>
          <a:xfrm>
            <a:off x="157648" y="3385023"/>
            <a:ext cx="4414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C000"/>
                </a:solidFill>
              </a:rPr>
              <a:t>1:Como deja el Cid sus palacios</a:t>
            </a:r>
          </a:p>
          <a:p>
            <a:r>
              <a:rPr lang="es-ES" b="1" dirty="0">
                <a:solidFill>
                  <a:srgbClr val="FFC000"/>
                </a:solidFill>
              </a:rPr>
              <a:t/>
            </a:r>
            <a:br>
              <a:rPr lang="es-ES" b="1" dirty="0">
                <a:solidFill>
                  <a:srgbClr val="FFC000"/>
                </a:solidFill>
              </a:rPr>
            </a:br>
            <a:r>
              <a:rPr lang="es-ES" b="1" dirty="0">
                <a:solidFill>
                  <a:srgbClr val="FFC000"/>
                </a:solidFill>
              </a:rPr>
              <a:t>De los </a:t>
            </a:r>
            <a:r>
              <a:rPr lang="es-ES" b="1" dirty="0" err="1">
                <a:solidFill>
                  <a:srgbClr val="FFC000"/>
                </a:solidFill>
              </a:rPr>
              <a:t>sos</a:t>
            </a:r>
            <a:r>
              <a:rPr lang="es-ES" b="1" dirty="0">
                <a:solidFill>
                  <a:srgbClr val="FFC000"/>
                </a:solidFill>
              </a:rPr>
              <a:t> ojos tan fuerte </a:t>
            </a:r>
            <a:r>
              <a:rPr lang="es-ES" b="1" dirty="0" err="1">
                <a:solidFill>
                  <a:srgbClr val="FFC000"/>
                </a:solidFill>
              </a:rPr>
              <a:t>mientre</a:t>
            </a:r>
            <a:r>
              <a:rPr lang="es-ES" b="1" dirty="0">
                <a:solidFill>
                  <a:srgbClr val="FFC000"/>
                </a:solidFill>
              </a:rPr>
              <a:t> </a:t>
            </a:r>
            <a:r>
              <a:rPr lang="es-ES" b="1" dirty="0" err="1">
                <a:solidFill>
                  <a:srgbClr val="FFC000"/>
                </a:solidFill>
              </a:rPr>
              <a:t>lorando</a:t>
            </a:r>
            <a:r>
              <a:rPr lang="es-ES" b="1" dirty="0">
                <a:solidFill>
                  <a:srgbClr val="FFC000"/>
                </a:solidFill>
              </a:rPr>
              <a:t/>
            </a:r>
            <a:br>
              <a:rPr lang="es-ES" b="1" dirty="0">
                <a:solidFill>
                  <a:srgbClr val="FFC000"/>
                </a:solidFill>
              </a:rPr>
            </a:br>
            <a:r>
              <a:rPr lang="es-ES" b="1" dirty="0" err="1">
                <a:solidFill>
                  <a:srgbClr val="FFC000"/>
                </a:solidFill>
              </a:rPr>
              <a:t>tornava</a:t>
            </a:r>
            <a:r>
              <a:rPr lang="es-ES" b="1" dirty="0">
                <a:solidFill>
                  <a:srgbClr val="FFC000"/>
                </a:solidFill>
              </a:rPr>
              <a:t> la </a:t>
            </a:r>
            <a:r>
              <a:rPr lang="es-ES" b="1" dirty="0" err="1">
                <a:solidFill>
                  <a:srgbClr val="FFC000"/>
                </a:solidFill>
              </a:rPr>
              <a:t>cabeça</a:t>
            </a:r>
            <a:r>
              <a:rPr lang="es-ES" b="1" dirty="0">
                <a:solidFill>
                  <a:srgbClr val="FFC000"/>
                </a:solidFill>
              </a:rPr>
              <a:t> y </a:t>
            </a:r>
            <a:r>
              <a:rPr lang="es-ES" b="1" dirty="0" err="1">
                <a:solidFill>
                  <a:srgbClr val="FFC000"/>
                </a:solidFill>
              </a:rPr>
              <a:t>estava</a:t>
            </a:r>
            <a:r>
              <a:rPr lang="es-ES" b="1" dirty="0">
                <a:solidFill>
                  <a:srgbClr val="FFC000"/>
                </a:solidFill>
              </a:rPr>
              <a:t> los catando.</a:t>
            </a:r>
            <a:br>
              <a:rPr lang="es-ES" b="1" dirty="0">
                <a:solidFill>
                  <a:srgbClr val="FFC000"/>
                </a:solidFill>
              </a:rPr>
            </a:br>
            <a:r>
              <a:rPr lang="es-ES" b="1" dirty="0">
                <a:solidFill>
                  <a:srgbClr val="FFC000"/>
                </a:solidFill>
              </a:rPr>
              <a:t>Vio puertas abiertas e </a:t>
            </a:r>
            <a:r>
              <a:rPr lang="es-ES" b="1" dirty="0" err="1">
                <a:solidFill>
                  <a:srgbClr val="FFC000"/>
                </a:solidFill>
              </a:rPr>
              <a:t>uços</a:t>
            </a:r>
            <a:r>
              <a:rPr lang="es-ES" b="1" dirty="0">
                <a:solidFill>
                  <a:srgbClr val="FFC000"/>
                </a:solidFill>
              </a:rPr>
              <a:t> sin cañados,</a:t>
            </a:r>
            <a:br>
              <a:rPr lang="es-ES" b="1" dirty="0">
                <a:solidFill>
                  <a:srgbClr val="FFC000"/>
                </a:solidFill>
              </a:rPr>
            </a:br>
            <a:r>
              <a:rPr lang="es-ES" b="1" dirty="0" err="1">
                <a:solidFill>
                  <a:srgbClr val="FFC000"/>
                </a:solidFill>
              </a:rPr>
              <a:t>alcandaras</a:t>
            </a:r>
            <a:r>
              <a:rPr lang="es-ES" b="1" dirty="0">
                <a:solidFill>
                  <a:srgbClr val="FFC000"/>
                </a:solidFill>
              </a:rPr>
              <a:t> </a:t>
            </a:r>
            <a:r>
              <a:rPr lang="es-ES" b="1" dirty="0" err="1">
                <a:solidFill>
                  <a:srgbClr val="FFC000"/>
                </a:solidFill>
              </a:rPr>
              <a:t>vazias</a:t>
            </a:r>
            <a:r>
              <a:rPr lang="es-ES" b="1" dirty="0">
                <a:solidFill>
                  <a:srgbClr val="FFC000"/>
                </a:solidFill>
              </a:rPr>
              <a:t> sin </a:t>
            </a:r>
            <a:r>
              <a:rPr lang="es-ES" b="1" dirty="0" err="1">
                <a:solidFill>
                  <a:srgbClr val="FFC000"/>
                </a:solidFill>
              </a:rPr>
              <a:t>pielles</a:t>
            </a:r>
            <a:r>
              <a:rPr lang="es-ES" b="1" dirty="0">
                <a:solidFill>
                  <a:srgbClr val="FFC000"/>
                </a:solidFill>
              </a:rPr>
              <a:t> e sin mantos</a:t>
            </a:r>
            <a:br>
              <a:rPr lang="es-ES" b="1" dirty="0">
                <a:solidFill>
                  <a:srgbClr val="FFC000"/>
                </a:solidFill>
              </a:rPr>
            </a:br>
            <a:r>
              <a:rPr lang="es-ES" b="1" dirty="0">
                <a:solidFill>
                  <a:srgbClr val="FFC000"/>
                </a:solidFill>
              </a:rPr>
              <a:t>e sin falcones e sin </a:t>
            </a:r>
            <a:r>
              <a:rPr lang="es-ES" b="1" dirty="0" err="1">
                <a:solidFill>
                  <a:srgbClr val="FFC000"/>
                </a:solidFill>
              </a:rPr>
              <a:t>adtores</a:t>
            </a:r>
            <a:r>
              <a:rPr lang="es-ES" b="1" dirty="0">
                <a:solidFill>
                  <a:srgbClr val="FFC000"/>
                </a:solidFill>
              </a:rPr>
              <a:t> mudados</a:t>
            </a:r>
            <a:r>
              <a:rPr lang="es-ES" b="1" dirty="0" smtClean="0">
                <a:solidFill>
                  <a:srgbClr val="FFC000"/>
                </a:solidFill>
              </a:rPr>
              <a:t>.</a:t>
            </a:r>
          </a:p>
          <a:p>
            <a:endParaRPr lang="es-ES" b="1" dirty="0">
              <a:solidFill>
                <a:srgbClr val="FFC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860032" y="3383208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>
                <a:solidFill>
                  <a:srgbClr val="FFC000"/>
                </a:solidFill>
              </a:rPr>
              <a:t>Traducción castellano moderno:</a:t>
            </a:r>
          </a:p>
          <a:p>
            <a:r>
              <a:rPr lang="es-ES" b="1" u="sng" dirty="0">
                <a:solidFill>
                  <a:srgbClr val="FFC000"/>
                </a:solidFill>
              </a:rPr>
              <a:t/>
            </a:r>
            <a:br>
              <a:rPr lang="es-ES" b="1" u="sng" dirty="0">
                <a:solidFill>
                  <a:srgbClr val="FFC000"/>
                </a:solidFill>
              </a:rPr>
            </a:br>
            <a:r>
              <a:rPr lang="es-ES" i="1" dirty="0">
                <a:solidFill>
                  <a:srgbClr val="FFC000"/>
                </a:solidFill>
              </a:rPr>
              <a:t>Con sus ojos anegados de lágrimas volteaba la cabeza para mirarlos. </a:t>
            </a:r>
            <a:r>
              <a:rPr lang="es-ES" i="1" dirty="0" err="1">
                <a:solidFill>
                  <a:srgbClr val="FFC000"/>
                </a:solidFill>
              </a:rPr>
              <a:t>Vió</a:t>
            </a:r>
            <a:r>
              <a:rPr lang="es-ES" i="1" dirty="0">
                <a:solidFill>
                  <a:srgbClr val="FFC000"/>
                </a:solidFill>
              </a:rPr>
              <a:t> puertas abiertas y sin candados, percheros </a:t>
            </a:r>
            <a:r>
              <a:rPr lang="es-ES" i="1" dirty="0" err="1">
                <a:solidFill>
                  <a:srgbClr val="FFC000"/>
                </a:solidFill>
              </a:rPr>
              <a:t>vacios</a:t>
            </a:r>
            <a:r>
              <a:rPr lang="es-ES" i="1" dirty="0">
                <a:solidFill>
                  <a:srgbClr val="FFC000"/>
                </a:solidFill>
              </a:rPr>
              <a:t> y sin pieles y sin mantos y sin halcones y sin </a:t>
            </a:r>
            <a:r>
              <a:rPr lang="es-ES" i="1" dirty="0" err="1">
                <a:solidFill>
                  <a:srgbClr val="FFC000"/>
                </a:solidFill>
              </a:rPr>
              <a:t>asores</a:t>
            </a:r>
            <a:r>
              <a:rPr lang="es-ES" i="1" dirty="0">
                <a:solidFill>
                  <a:srgbClr val="FFC000"/>
                </a:solidFill>
              </a:rPr>
              <a:t> mudados.</a:t>
            </a:r>
          </a:p>
          <a:p>
            <a:endParaRPr lang="es-ES" dirty="0"/>
          </a:p>
        </p:txBody>
      </p:sp>
      <p:grpSp>
        <p:nvGrpSpPr>
          <p:cNvPr id="9" name="8 Grupo"/>
          <p:cNvGrpSpPr/>
          <p:nvPr/>
        </p:nvGrpSpPr>
        <p:grpSpPr>
          <a:xfrm>
            <a:off x="7200292" y="6191400"/>
            <a:ext cx="1891757" cy="601626"/>
            <a:chOff x="7200292" y="6191400"/>
            <a:chExt cx="1891757" cy="601626"/>
          </a:xfrm>
        </p:grpSpPr>
        <p:sp>
          <p:nvSpPr>
            <p:cNvPr id="10" name="9 CuadroTexto">
              <a:hlinkClick r:id="rId4" action="ppaction://hlinksldjump"/>
            </p:cNvPr>
            <p:cNvSpPr txBox="1"/>
            <p:nvPr/>
          </p:nvSpPr>
          <p:spPr>
            <a:xfrm>
              <a:off x="7200292" y="6300028"/>
              <a:ext cx="1524096" cy="369332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ES" b="1" i="1" dirty="0" smtClean="0">
                  <a:solidFill>
                    <a:srgbClr val="FFC000"/>
                  </a:solidFill>
                </a:rPr>
                <a:t>Al índice</a:t>
              </a:r>
              <a:endParaRPr lang="es-ES" b="1" i="1" dirty="0">
                <a:solidFill>
                  <a:srgbClr val="FFC000"/>
                </a:solidFill>
              </a:endParaRPr>
            </a:p>
          </p:txBody>
        </p:sp>
        <p:pic>
          <p:nvPicPr>
            <p:cNvPr id="11" name="10 Imagen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94901">
              <a:off x="8356728" y="6191400"/>
              <a:ext cx="735321" cy="6016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868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83199" y="0"/>
            <a:ext cx="5777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Mester  de  clerecía</a:t>
            </a:r>
            <a:endParaRPr lang="es-ES" sz="54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764704"/>
            <a:ext cx="1905000" cy="1895475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2411760" y="1268760"/>
            <a:ext cx="6312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s-ES" b="1" i="1" dirty="0" smtClean="0">
                <a:solidFill>
                  <a:srgbClr val="FFC000"/>
                </a:solidFill>
              </a:rPr>
              <a:t>Se dio a la par del Mester  de juglaría.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S" b="1" i="1" dirty="0" smtClean="0">
                <a:solidFill>
                  <a:srgbClr val="FFC000"/>
                </a:solidFill>
              </a:rPr>
              <a:t>Se trata de una actividad poética religiosa.</a:t>
            </a:r>
          </a:p>
          <a:p>
            <a:endParaRPr lang="es-ES" b="1" i="1" dirty="0">
              <a:solidFill>
                <a:srgbClr val="FFC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940496" y="2660179"/>
            <a:ext cx="6591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S" b="1" i="1" dirty="0" smtClean="0">
                <a:solidFill>
                  <a:srgbClr val="FFC000"/>
                </a:solidFill>
              </a:rPr>
              <a:t>Eran poesías de autor conocido.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b="1" i="1" dirty="0" smtClean="0">
                <a:solidFill>
                  <a:srgbClr val="FFC000"/>
                </a:solidFill>
              </a:rPr>
              <a:t>Estaban realizadas por clérigos y gente culta.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b="1" i="1" dirty="0" smtClean="0">
                <a:solidFill>
                  <a:srgbClr val="FFC000"/>
                </a:solidFill>
              </a:rPr>
              <a:t>Trataban sobre temas religiosos, vidas de santos, milagros de la Virgen y algunas vidas de personajes históricos.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b="1" i="1" dirty="0" smtClean="0">
                <a:solidFill>
                  <a:srgbClr val="FFC000"/>
                </a:solidFill>
              </a:rPr>
              <a:t>Usan la lengua romance para transmitir los textos anteriormente escritos en latín.</a:t>
            </a:r>
          </a:p>
          <a:p>
            <a:pPr marL="285750" indent="-285750">
              <a:buFont typeface="Wingdings" pitchFamily="2" charset="2"/>
              <a:buChar char="Ø"/>
            </a:pPr>
            <a:endParaRPr lang="es-ES" b="1" i="1" dirty="0">
              <a:solidFill>
                <a:srgbClr val="FFC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51520" y="4905824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solidFill>
                  <a:srgbClr val="FFC000"/>
                </a:solidFill>
              </a:rPr>
              <a:t>Entre los representantes principales  se puede mencionar a:</a:t>
            </a:r>
          </a:p>
          <a:p>
            <a:endParaRPr lang="es-ES" b="1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b="1" i="1" dirty="0" smtClean="0">
                <a:solidFill>
                  <a:srgbClr val="FFC000"/>
                </a:solidFill>
              </a:rPr>
              <a:t>Gonzalo de Berceo: «MILAGROS DE NUESTRA SEÑORA»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b="1" i="1" dirty="0" smtClean="0">
                <a:solidFill>
                  <a:srgbClr val="FFC000"/>
                </a:solidFill>
              </a:rPr>
              <a:t>Juan Ruíz, Arcipreste de Hita: «EL LIBRO DE BUEN AMOR»</a:t>
            </a:r>
          </a:p>
        </p:txBody>
      </p:sp>
      <p:sp>
        <p:nvSpPr>
          <p:cNvPr id="10" name="9 Flecha derecha"/>
          <p:cNvSpPr/>
          <p:nvPr/>
        </p:nvSpPr>
        <p:spPr>
          <a:xfrm>
            <a:off x="7884368" y="6237312"/>
            <a:ext cx="1008112" cy="504056"/>
          </a:xfrm>
          <a:prstGeom prst="rightArrow">
            <a:avLst/>
          </a:prstGeom>
          <a:solidFill>
            <a:srgbClr val="FFC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950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900904" y="29646"/>
            <a:ext cx="3021918" cy="52322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r>
              <a:rPr lang="es-ES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onzalo de Berceo </a:t>
            </a:r>
            <a:endParaRPr lang="es-E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729304" y="2708920"/>
            <a:ext cx="4491551" cy="52322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Juan Ruíz, Arcipreste de Hita </a:t>
            </a:r>
            <a:endParaRPr lang="es-E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623" y="780128"/>
            <a:ext cx="41575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C000"/>
                </a:solidFill>
              </a:rPr>
              <a:t>Era un simple clérigo   pobre de clerecía </a:t>
            </a:r>
            <a:br>
              <a:rPr lang="es-ES" b="1" dirty="0">
                <a:solidFill>
                  <a:srgbClr val="FFC000"/>
                </a:solidFill>
              </a:rPr>
            </a:br>
            <a:r>
              <a:rPr lang="es-ES" b="1" dirty="0" err="1">
                <a:solidFill>
                  <a:srgbClr val="FFC000"/>
                </a:solidFill>
              </a:rPr>
              <a:t>dicié</a:t>
            </a:r>
            <a:r>
              <a:rPr lang="es-ES" b="1" dirty="0">
                <a:solidFill>
                  <a:srgbClr val="FFC000"/>
                </a:solidFill>
              </a:rPr>
              <a:t> </a:t>
            </a:r>
            <a:r>
              <a:rPr lang="es-ES" b="1" dirty="0" err="1">
                <a:solidFill>
                  <a:srgbClr val="FFC000"/>
                </a:solidFill>
              </a:rPr>
              <a:t>cutiano</a:t>
            </a:r>
            <a:r>
              <a:rPr lang="es-ES" b="1" dirty="0">
                <a:solidFill>
                  <a:srgbClr val="FFC000"/>
                </a:solidFill>
              </a:rPr>
              <a:t> </a:t>
            </a:r>
            <a:r>
              <a:rPr lang="es-ES" b="1" dirty="0" err="1">
                <a:solidFill>
                  <a:srgbClr val="FFC000"/>
                </a:solidFill>
              </a:rPr>
              <a:t>missa</a:t>
            </a:r>
            <a:r>
              <a:rPr lang="es-ES" b="1" dirty="0">
                <a:solidFill>
                  <a:srgbClr val="FFC000"/>
                </a:solidFill>
              </a:rPr>
              <a:t>   de la Sancta María; </a:t>
            </a:r>
            <a:br>
              <a:rPr lang="es-ES" b="1" dirty="0">
                <a:solidFill>
                  <a:srgbClr val="FFC000"/>
                </a:solidFill>
              </a:rPr>
            </a:br>
            <a:r>
              <a:rPr lang="es-ES" b="1" dirty="0">
                <a:solidFill>
                  <a:srgbClr val="FFC000"/>
                </a:solidFill>
              </a:rPr>
              <a:t>non </a:t>
            </a:r>
            <a:r>
              <a:rPr lang="es-ES" b="1" dirty="0" err="1">
                <a:solidFill>
                  <a:srgbClr val="FFC000"/>
                </a:solidFill>
              </a:rPr>
              <a:t>sabié</a:t>
            </a:r>
            <a:r>
              <a:rPr lang="es-ES" b="1" dirty="0">
                <a:solidFill>
                  <a:srgbClr val="FFC000"/>
                </a:solidFill>
              </a:rPr>
              <a:t> decir otra,   </a:t>
            </a:r>
            <a:r>
              <a:rPr lang="es-ES" b="1" dirty="0" err="1">
                <a:solidFill>
                  <a:srgbClr val="FFC000"/>
                </a:solidFill>
              </a:rPr>
              <a:t>diciéla</a:t>
            </a:r>
            <a:r>
              <a:rPr lang="es-ES" b="1" dirty="0">
                <a:solidFill>
                  <a:srgbClr val="FFC000"/>
                </a:solidFill>
              </a:rPr>
              <a:t> cada día, </a:t>
            </a:r>
            <a:br>
              <a:rPr lang="es-ES" b="1" dirty="0">
                <a:solidFill>
                  <a:srgbClr val="FFC000"/>
                </a:solidFill>
              </a:rPr>
            </a:br>
            <a:r>
              <a:rPr lang="es-ES" b="1" dirty="0">
                <a:solidFill>
                  <a:srgbClr val="FFC000"/>
                </a:solidFill>
              </a:rPr>
              <a:t>más la </a:t>
            </a:r>
            <a:r>
              <a:rPr lang="es-ES" b="1" dirty="0" err="1">
                <a:solidFill>
                  <a:srgbClr val="FFC000"/>
                </a:solidFill>
              </a:rPr>
              <a:t>sabié</a:t>
            </a:r>
            <a:r>
              <a:rPr lang="es-ES" b="1" dirty="0">
                <a:solidFill>
                  <a:srgbClr val="FFC000"/>
                </a:solidFill>
              </a:rPr>
              <a:t> por uso   que por sabiduría. </a:t>
            </a:r>
            <a:endParaRPr lang="es-ES" b="1" dirty="0" smtClean="0">
              <a:solidFill>
                <a:srgbClr val="FFC000"/>
              </a:solidFill>
            </a:endParaRPr>
          </a:p>
          <a:p>
            <a:endParaRPr lang="es-ES" b="1" dirty="0">
              <a:solidFill>
                <a:srgbClr val="FFC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9239" y="3585727"/>
            <a:ext cx="30963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C000"/>
                </a:solidFill>
              </a:rPr>
              <a:t>Santa </a:t>
            </a:r>
            <a:r>
              <a:rPr lang="es-ES" b="1" dirty="0">
                <a:solidFill>
                  <a:srgbClr val="FFC000"/>
                </a:solidFill>
              </a:rPr>
              <a:t>María</a:t>
            </a:r>
            <a:br>
              <a:rPr lang="es-ES" b="1" dirty="0">
                <a:solidFill>
                  <a:srgbClr val="FFC000"/>
                </a:solidFill>
              </a:rPr>
            </a:br>
            <a:r>
              <a:rPr lang="es-ES" b="1" dirty="0" err="1">
                <a:solidFill>
                  <a:srgbClr val="FFC000"/>
                </a:solidFill>
              </a:rPr>
              <a:t>lus</a:t>
            </a:r>
            <a:r>
              <a:rPr lang="es-ES" b="1" dirty="0">
                <a:solidFill>
                  <a:srgbClr val="FFC000"/>
                </a:solidFill>
              </a:rPr>
              <a:t> del día,</a:t>
            </a:r>
            <a:br>
              <a:rPr lang="es-ES" b="1" dirty="0">
                <a:solidFill>
                  <a:srgbClr val="FFC000"/>
                </a:solidFill>
              </a:rPr>
            </a:br>
            <a:r>
              <a:rPr lang="es-ES" b="1" dirty="0">
                <a:solidFill>
                  <a:srgbClr val="FFC000"/>
                </a:solidFill>
              </a:rPr>
              <a:t>Tú me guía</a:t>
            </a:r>
            <a:br>
              <a:rPr lang="es-ES" b="1" dirty="0">
                <a:solidFill>
                  <a:srgbClr val="FFC000"/>
                </a:solidFill>
              </a:rPr>
            </a:br>
            <a:r>
              <a:rPr lang="es-ES" b="1" dirty="0" smtClean="0">
                <a:solidFill>
                  <a:srgbClr val="FFC000"/>
                </a:solidFill>
              </a:rPr>
              <a:t>todavía</a:t>
            </a:r>
            <a:r>
              <a:rPr lang="es-ES" b="1" dirty="0">
                <a:solidFill>
                  <a:srgbClr val="FFC000"/>
                </a:solidFill>
              </a:rPr>
              <a:t>.</a:t>
            </a:r>
            <a:br>
              <a:rPr lang="es-ES" b="1" dirty="0">
                <a:solidFill>
                  <a:srgbClr val="FFC000"/>
                </a:solidFill>
              </a:rPr>
            </a:br>
            <a:r>
              <a:rPr lang="es-ES" b="1" dirty="0">
                <a:solidFill>
                  <a:srgbClr val="FFC000"/>
                </a:solidFill>
              </a:rPr>
              <a:t/>
            </a:r>
            <a:br>
              <a:rPr lang="es-ES" b="1" dirty="0">
                <a:solidFill>
                  <a:srgbClr val="FFC000"/>
                </a:solidFill>
              </a:rPr>
            </a:br>
            <a:r>
              <a:rPr lang="es-ES" b="1" dirty="0">
                <a:solidFill>
                  <a:srgbClr val="FFC000"/>
                </a:solidFill>
              </a:rPr>
              <a:t>Gáname </a:t>
            </a:r>
            <a:r>
              <a:rPr lang="es-ES" b="1" dirty="0" err="1">
                <a:solidFill>
                  <a:srgbClr val="FFC000"/>
                </a:solidFill>
              </a:rPr>
              <a:t>graçia</a:t>
            </a:r>
            <a:r>
              <a:rPr lang="es-ES" b="1" dirty="0">
                <a:solidFill>
                  <a:srgbClr val="FFC000"/>
                </a:solidFill>
              </a:rPr>
              <a:t> et </a:t>
            </a:r>
            <a:r>
              <a:rPr lang="es-ES" b="1" dirty="0" err="1">
                <a:solidFill>
                  <a:srgbClr val="FFC000"/>
                </a:solidFill>
              </a:rPr>
              <a:t>bendiçión</a:t>
            </a:r>
            <a:r>
              <a:rPr lang="es-ES" b="1" dirty="0">
                <a:solidFill>
                  <a:srgbClr val="FFC000"/>
                </a:solidFill>
              </a:rPr>
              <a:t/>
            </a:r>
            <a:br>
              <a:rPr lang="es-ES" b="1" dirty="0">
                <a:solidFill>
                  <a:srgbClr val="FFC000"/>
                </a:solidFill>
              </a:rPr>
            </a:br>
            <a:r>
              <a:rPr lang="es-ES" b="1" dirty="0">
                <a:solidFill>
                  <a:srgbClr val="FFC000"/>
                </a:solidFill>
              </a:rPr>
              <a:t>et de Jesús </a:t>
            </a:r>
            <a:r>
              <a:rPr lang="es-ES" b="1" dirty="0" err="1">
                <a:solidFill>
                  <a:srgbClr val="FFC000"/>
                </a:solidFill>
              </a:rPr>
              <a:t>consolaçión</a:t>
            </a:r>
            <a:r>
              <a:rPr lang="es-ES" b="1" dirty="0">
                <a:solidFill>
                  <a:srgbClr val="FFC000"/>
                </a:solidFill>
              </a:rPr>
              <a:t/>
            </a:r>
            <a:br>
              <a:rPr lang="es-ES" b="1" dirty="0">
                <a:solidFill>
                  <a:srgbClr val="FFC000"/>
                </a:solidFill>
              </a:rPr>
            </a:br>
            <a:r>
              <a:rPr lang="es-ES" b="1" dirty="0">
                <a:solidFill>
                  <a:srgbClr val="FFC000"/>
                </a:solidFill>
              </a:rPr>
              <a:t>que pueda con </a:t>
            </a:r>
            <a:r>
              <a:rPr lang="es-ES" b="1" dirty="0" err="1">
                <a:solidFill>
                  <a:srgbClr val="FFC000"/>
                </a:solidFill>
              </a:rPr>
              <a:t>devoçión</a:t>
            </a:r>
            <a:r>
              <a:rPr lang="es-ES" b="1" dirty="0">
                <a:solidFill>
                  <a:srgbClr val="FFC000"/>
                </a:solidFill>
              </a:rPr>
              <a:t>.</a:t>
            </a:r>
            <a:br>
              <a:rPr lang="es-ES" b="1" dirty="0">
                <a:solidFill>
                  <a:srgbClr val="FFC000"/>
                </a:solidFill>
              </a:rPr>
            </a:br>
            <a:r>
              <a:rPr lang="es-ES" b="1" dirty="0" smtClean="0">
                <a:solidFill>
                  <a:srgbClr val="FFC000"/>
                </a:solidFill>
              </a:rPr>
              <a:t>cantar </a:t>
            </a:r>
            <a:r>
              <a:rPr lang="es-ES" b="1" dirty="0">
                <a:solidFill>
                  <a:srgbClr val="FFC000"/>
                </a:solidFill>
              </a:rPr>
              <a:t>de tu alegría</a:t>
            </a:r>
            <a:r>
              <a:rPr lang="es-ES" b="1" dirty="0" smtClean="0">
                <a:solidFill>
                  <a:srgbClr val="FFC000"/>
                </a:solidFill>
              </a:rPr>
              <a:t>.</a:t>
            </a:r>
            <a:endParaRPr lang="es-ES" dirty="0"/>
          </a:p>
        </p:txBody>
      </p:sp>
      <p:grpSp>
        <p:nvGrpSpPr>
          <p:cNvPr id="8" name="7 Grupo"/>
          <p:cNvGrpSpPr/>
          <p:nvPr/>
        </p:nvGrpSpPr>
        <p:grpSpPr>
          <a:xfrm>
            <a:off x="7200292" y="6191400"/>
            <a:ext cx="1891757" cy="601626"/>
            <a:chOff x="7200292" y="6191400"/>
            <a:chExt cx="1891757" cy="601626"/>
          </a:xfrm>
        </p:grpSpPr>
        <p:sp>
          <p:nvSpPr>
            <p:cNvPr id="9" name="8 CuadroTexto">
              <a:hlinkClick r:id="rId3" action="ppaction://hlinksldjump"/>
            </p:cNvPr>
            <p:cNvSpPr txBox="1"/>
            <p:nvPr/>
          </p:nvSpPr>
          <p:spPr>
            <a:xfrm>
              <a:off x="7200292" y="6300028"/>
              <a:ext cx="1524096" cy="369332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ES" b="1" i="1" dirty="0" smtClean="0">
                  <a:solidFill>
                    <a:srgbClr val="FFC000"/>
                  </a:solidFill>
                </a:rPr>
                <a:t>Al índice</a:t>
              </a:r>
              <a:endParaRPr lang="es-ES" b="1" i="1" dirty="0">
                <a:solidFill>
                  <a:srgbClr val="FFC000"/>
                </a:solidFill>
              </a:endParaRPr>
            </a:p>
          </p:txBody>
        </p:sp>
        <p:pic>
          <p:nvPicPr>
            <p:cNvPr id="10" name="9 Imagen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94901">
              <a:off x="8356728" y="6191400"/>
              <a:ext cx="735321" cy="601626"/>
            </a:xfrm>
            <a:prstGeom prst="rect">
              <a:avLst/>
            </a:prstGeom>
          </p:spPr>
        </p:pic>
      </p:grpSp>
      <p:sp>
        <p:nvSpPr>
          <p:cNvPr id="5" name="4 CuadroTexto"/>
          <p:cNvSpPr txBox="1"/>
          <p:nvPr/>
        </p:nvSpPr>
        <p:spPr>
          <a:xfrm>
            <a:off x="4860032" y="780128"/>
            <a:ext cx="38643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solidFill>
                  <a:srgbClr val="FFC000"/>
                </a:solidFill>
              </a:rPr>
              <a:t>Era un simple clérigo pobre de clerecía</a:t>
            </a:r>
          </a:p>
          <a:p>
            <a:r>
              <a:rPr lang="es-ES" i="1" dirty="0">
                <a:solidFill>
                  <a:srgbClr val="FFC000"/>
                </a:solidFill>
              </a:rPr>
              <a:t>Decía cotidiana misa de Santa María;</a:t>
            </a:r>
          </a:p>
          <a:p>
            <a:r>
              <a:rPr lang="es-ES" i="1" dirty="0">
                <a:solidFill>
                  <a:srgbClr val="FFC000"/>
                </a:solidFill>
              </a:rPr>
              <a:t>No sabía decir otra, la decía cada día,</a:t>
            </a:r>
          </a:p>
          <a:p>
            <a:r>
              <a:rPr lang="es-ES" i="1" dirty="0">
                <a:solidFill>
                  <a:srgbClr val="FFC000"/>
                </a:solidFill>
              </a:rPr>
              <a:t>Más la sabía por uso que por sabiduría.</a:t>
            </a:r>
          </a:p>
          <a:p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033549" y="3586168"/>
            <a:ext cx="2664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solidFill>
                  <a:srgbClr val="FFC000"/>
                </a:solidFill>
              </a:rPr>
              <a:t>Santa </a:t>
            </a:r>
            <a:r>
              <a:rPr lang="es-ES" i="1" dirty="0" err="1" smtClean="0">
                <a:solidFill>
                  <a:srgbClr val="FFC000"/>
                </a:solidFill>
              </a:rPr>
              <a:t>Marís</a:t>
            </a:r>
            <a:endParaRPr lang="es-ES" i="1" dirty="0" smtClean="0">
              <a:solidFill>
                <a:srgbClr val="FFC000"/>
              </a:solidFill>
            </a:endParaRPr>
          </a:p>
          <a:p>
            <a:r>
              <a:rPr lang="es-ES" i="1" dirty="0" smtClean="0">
                <a:solidFill>
                  <a:srgbClr val="FFC000"/>
                </a:solidFill>
              </a:rPr>
              <a:t>luz del día,</a:t>
            </a:r>
          </a:p>
          <a:p>
            <a:r>
              <a:rPr lang="es-ES" i="1" dirty="0" smtClean="0">
                <a:solidFill>
                  <a:srgbClr val="FFC000"/>
                </a:solidFill>
              </a:rPr>
              <a:t>Tú me guías</a:t>
            </a:r>
          </a:p>
          <a:p>
            <a:r>
              <a:rPr lang="es-ES" i="1" dirty="0">
                <a:solidFill>
                  <a:srgbClr val="FFC000"/>
                </a:solidFill>
              </a:rPr>
              <a:t>t</a:t>
            </a:r>
            <a:r>
              <a:rPr lang="es-ES" i="1" dirty="0" smtClean="0">
                <a:solidFill>
                  <a:srgbClr val="FFC000"/>
                </a:solidFill>
              </a:rPr>
              <a:t>odavía-</a:t>
            </a:r>
          </a:p>
          <a:p>
            <a:endParaRPr lang="es-ES" i="1" dirty="0">
              <a:solidFill>
                <a:srgbClr val="FFC000"/>
              </a:solidFill>
            </a:endParaRPr>
          </a:p>
          <a:p>
            <a:r>
              <a:rPr lang="es-ES" i="1" dirty="0" smtClean="0">
                <a:solidFill>
                  <a:srgbClr val="FFC000"/>
                </a:solidFill>
              </a:rPr>
              <a:t>Dame gracia y bendición</a:t>
            </a:r>
          </a:p>
          <a:p>
            <a:r>
              <a:rPr lang="es-ES" i="1" dirty="0" smtClean="0">
                <a:solidFill>
                  <a:srgbClr val="FFC000"/>
                </a:solidFill>
              </a:rPr>
              <a:t>y de Jesús consolación</a:t>
            </a:r>
          </a:p>
          <a:p>
            <a:r>
              <a:rPr lang="es-ES" i="1" dirty="0">
                <a:solidFill>
                  <a:srgbClr val="FFC000"/>
                </a:solidFill>
              </a:rPr>
              <a:t>q</a:t>
            </a:r>
            <a:r>
              <a:rPr lang="es-ES" i="1" dirty="0" smtClean="0">
                <a:solidFill>
                  <a:srgbClr val="FFC000"/>
                </a:solidFill>
              </a:rPr>
              <a:t>ue pueda con devoción</a:t>
            </a:r>
          </a:p>
          <a:p>
            <a:r>
              <a:rPr lang="es-ES" i="1" dirty="0">
                <a:solidFill>
                  <a:srgbClr val="FFC000"/>
                </a:solidFill>
              </a:rPr>
              <a:t>c</a:t>
            </a:r>
            <a:r>
              <a:rPr lang="es-ES" i="1" dirty="0" smtClean="0">
                <a:solidFill>
                  <a:srgbClr val="FFC000"/>
                </a:solidFill>
              </a:rPr>
              <a:t>antar de tu alegría.</a:t>
            </a:r>
            <a:endParaRPr lang="es-E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22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/>
      <p:bldP spid="4" grpId="0"/>
      <p:bldP spid="5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58816" y="-27384"/>
            <a:ext cx="4940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Teatro  medieval</a:t>
            </a:r>
            <a:endParaRPr lang="es-ES" sz="54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1995582" cy="2175867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2411760" y="1196752"/>
            <a:ext cx="5928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solidFill>
                  <a:srgbClr val="FFC000"/>
                </a:solidFill>
              </a:rPr>
              <a:t>Existieron representaciones tanto de carácter religioso como profano.</a:t>
            </a:r>
            <a:endParaRPr lang="es-ES" b="1" i="1" dirty="0">
              <a:solidFill>
                <a:srgbClr val="FFC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411760" y="2204864"/>
            <a:ext cx="59285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ES" b="1" i="1" dirty="0" smtClean="0">
                <a:solidFill>
                  <a:srgbClr val="FFC000"/>
                </a:solidFill>
              </a:rPr>
              <a:t>Las representaciones  religiosas se hacían  en los templos o en portales o atrios, sobre temas tomados de la Biblia.</a:t>
            </a:r>
          </a:p>
          <a:p>
            <a:r>
              <a:rPr lang="es-ES" b="1" i="1" dirty="0" smtClean="0">
                <a:solidFill>
                  <a:srgbClr val="FFC000"/>
                </a:solidFill>
              </a:rPr>
              <a:t>     Se llamaban «Autos»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ES" b="1" i="1" dirty="0" smtClean="0">
                <a:solidFill>
                  <a:srgbClr val="FFC000"/>
                </a:solidFill>
              </a:rPr>
              <a:t>El teatro no religioso culto  trataba temas  de los clásicos griegos y latinos.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ES" b="1" i="1" dirty="0" smtClean="0">
                <a:solidFill>
                  <a:srgbClr val="FFC000"/>
                </a:solidFill>
              </a:rPr>
              <a:t>El teatro popular, trataba temas cómicos, interpretados por comediantes y juglares.</a:t>
            </a:r>
            <a:endParaRPr lang="es-ES" b="1" i="1" dirty="0">
              <a:solidFill>
                <a:srgbClr val="FFC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95536" y="4509120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solidFill>
                  <a:srgbClr val="FFC000"/>
                </a:solidFill>
              </a:rPr>
              <a:t>La pieza del teatro religioso más antigua que se conoce es el «AUTO DE LOS REYES MAGOS», del siglo XII.</a:t>
            </a:r>
            <a:endParaRPr lang="es-ES" b="1" i="1" dirty="0">
              <a:solidFill>
                <a:srgbClr val="FFC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95536" y="5517232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solidFill>
                  <a:srgbClr val="FFC000"/>
                </a:solidFill>
              </a:rPr>
              <a:t>De teatro no religioso, cabe destacar «LA CELESTINA», de Fernando Rojas.</a:t>
            </a:r>
            <a:endParaRPr lang="es-ES" b="1" i="1" dirty="0">
              <a:solidFill>
                <a:srgbClr val="FFC000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360" y="4251617"/>
            <a:ext cx="1905000" cy="1752600"/>
          </a:xfrm>
          <a:prstGeom prst="rect">
            <a:avLst/>
          </a:prstGeom>
        </p:spPr>
      </p:pic>
      <p:sp>
        <p:nvSpPr>
          <p:cNvPr id="14" name="13 Flecha derecha"/>
          <p:cNvSpPr/>
          <p:nvPr/>
        </p:nvSpPr>
        <p:spPr>
          <a:xfrm>
            <a:off x="7884368" y="6237312"/>
            <a:ext cx="1008112" cy="504056"/>
          </a:xfrm>
          <a:prstGeom prst="rightArrow">
            <a:avLst/>
          </a:prstGeom>
          <a:solidFill>
            <a:srgbClr val="FFC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662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86640" y="0"/>
            <a:ext cx="65467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4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</a:t>
            </a:r>
            <a:r>
              <a:rPr lang="es-ES" sz="48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uto de los Reyes Magos</a:t>
            </a:r>
            <a:endParaRPr lang="es-ES" sz="48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46738" y="2965309"/>
            <a:ext cx="64816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4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</a:t>
            </a:r>
            <a:r>
              <a:rPr lang="es-ES" sz="48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  Celestina </a:t>
            </a:r>
            <a:r>
              <a:rPr lang="es-ES" sz="28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(Fernando de Rojas)</a:t>
            </a:r>
            <a:endParaRPr lang="es-ES" sz="28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9552" y="821903"/>
            <a:ext cx="33123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C000"/>
                </a:solidFill>
              </a:rPr>
              <a:t>[CASPAR] [Solo</a:t>
            </a:r>
            <a:r>
              <a:rPr lang="es-ES" b="1" dirty="0" smtClean="0">
                <a:solidFill>
                  <a:srgbClr val="FFC000"/>
                </a:solidFill>
              </a:rPr>
              <a:t>.]</a:t>
            </a:r>
          </a:p>
          <a:p>
            <a:endParaRPr lang="es-ES" sz="1200" b="1" dirty="0">
              <a:solidFill>
                <a:srgbClr val="FFC000"/>
              </a:solidFill>
            </a:endParaRPr>
          </a:p>
          <a:p>
            <a:r>
              <a:rPr lang="es-ES" b="1" dirty="0">
                <a:solidFill>
                  <a:srgbClr val="FFC000"/>
                </a:solidFill>
              </a:rPr>
              <a:t>¡Dios criador, cuál </a:t>
            </a:r>
            <a:r>
              <a:rPr lang="es-ES" b="1" dirty="0" err="1">
                <a:solidFill>
                  <a:srgbClr val="FFC000"/>
                </a:solidFill>
              </a:rPr>
              <a:t>maravila</a:t>
            </a:r>
            <a:r>
              <a:rPr lang="es-ES" b="1" dirty="0">
                <a:solidFill>
                  <a:srgbClr val="FFC000"/>
                </a:solidFill>
              </a:rPr>
              <a:t>,</a:t>
            </a:r>
            <a:br>
              <a:rPr lang="es-ES" b="1" dirty="0">
                <a:solidFill>
                  <a:srgbClr val="FFC000"/>
                </a:solidFill>
              </a:rPr>
            </a:br>
            <a:r>
              <a:rPr lang="es-ES" b="1" dirty="0">
                <a:solidFill>
                  <a:srgbClr val="FFC000"/>
                </a:solidFill>
              </a:rPr>
              <a:t>no sé cuál es </a:t>
            </a:r>
            <a:r>
              <a:rPr lang="es-ES" b="1" dirty="0" err="1">
                <a:solidFill>
                  <a:srgbClr val="FFC000"/>
                </a:solidFill>
              </a:rPr>
              <a:t>aquesta</a:t>
            </a:r>
            <a:r>
              <a:rPr lang="es-ES" b="1" dirty="0">
                <a:solidFill>
                  <a:srgbClr val="FFC000"/>
                </a:solidFill>
              </a:rPr>
              <a:t> </a:t>
            </a:r>
            <a:r>
              <a:rPr lang="es-ES" b="1" dirty="0" err="1">
                <a:solidFill>
                  <a:srgbClr val="FFC000"/>
                </a:solidFill>
              </a:rPr>
              <a:t>strela</a:t>
            </a:r>
            <a:r>
              <a:rPr lang="es-ES" b="1" dirty="0">
                <a:solidFill>
                  <a:srgbClr val="FFC000"/>
                </a:solidFill>
              </a:rPr>
              <a:t>!</a:t>
            </a:r>
            <a:br>
              <a:rPr lang="es-ES" b="1" dirty="0">
                <a:solidFill>
                  <a:srgbClr val="FFC000"/>
                </a:solidFill>
              </a:rPr>
            </a:br>
            <a:r>
              <a:rPr lang="es-ES" b="1" dirty="0" err="1">
                <a:solidFill>
                  <a:srgbClr val="FFC000"/>
                </a:solidFill>
              </a:rPr>
              <a:t>Agora</a:t>
            </a:r>
            <a:r>
              <a:rPr lang="es-ES" b="1" dirty="0">
                <a:solidFill>
                  <a:srgbClr val="FFC000"/>
                </a:solidFill>
              </a:rPr>
              <a:t> primas la he </a:t>
            </a:r>
            <a:r>
              <a:rPr lang="es-ES" b="1" dirty="0" err="1">
                <a:solidFill>
                  <a:srgbClr val="FFC000"/>
                </a:solidFill>
              </a:rPr>
              <a:t>veída</a:t>
            </a:r>
            <a:r>
              <a:rPr lang="es-ES" b="1" dirty="0">
                <a:solidFill>
                  <a:srgbClr val="FFC000"/>
                </a:solidFill>
              </a:rPr>
              <a:t>;</a:t>
            </a:r>
            <a:br>
              <a:rPr lang="es-ES" b="1" dirty="0">
                <a:solidFill>
                  <a:srgbClr val="FFC000"/>
                </a:solidFill>
              </a:rPr>
            </a:br>
            <a:r>
              <a:rPr lang="es-ES" b="1" dirty="0">
                <a:solidFill>
                  <a:srgbClr val="FFC000"/>
                </a:solidFill>
              </a:rPr>
              <a:t>poco tiempo ha que es nacida.</a:t>
            </a:r>
            <a:br>
              <a:rPr lang="es-ES" b="1" dirty="0">
                <a:solidFill>
                  <a:srgbClr val="FFC000"/>
                </a:solidFill>
              </a:rPr>
            </a:br>
            <a:r>
              <a:rPr lang="es-ES" b="1" dirty="0">
                <a:solidFill>
                  <a:srgbClr val="FFC000"/>
                </a:solidFill>
              </a:rPr>
              <a:t>¿Nacido es el Criador</a:t>
            </a:r>
            <a:br>
              <a:rPr lang="es-ES" b="1" dirty="0">
                <a:solidFill>
                  <a:srgbClr val="FFC000"/>
                </a:solidFill>
              </a:rPr>
            </a:br>
            <a:r>
              <a:rPr lang="es-ES" b="1" dirty="0">
                <a:solidFill>
                  <a:srgbClr val="FFC000"/>
                </a:solidFill>
              </a:rPr>
              <a:t>que es de la[s] gentes </a:t>
            </a:r>
            <a:r>
              <a:rPr lang="es-ES" b="1" dirty="0" err="1">
                <a:solidFill>
                  <a:srgbClr val="FFC000"/>
                </a:solidFill>
              </a:rPr>
              <a:t>Senior</a:t>
            </a:r>
            <a:r>
              <a:rPr lang="es-ES" b="1" dirty="0" smtClean="0">
                <a:solidFill>
                  <a:srgbClr val="FFC000"/>
                </a:solidFill>
              </a:rPr>
              <a:t>?</a:t>
            </a:r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47951" y="1052736"/>
            <a:ext cx="30440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solidFill>
                  <a:srgbClr val="FFC000"/>
                </a:solidFill>
              </a:rPr>
              <a:t>¡Dios creador, qué maravilla</a:t>
            </a:r>
          </a:p>
          <a:p>
            <a:r>
              <a:rPr lang="es-ES" i="1" dirty="0">
                <a:solidFill>
                  <a:srgbClr val="FFC000"/>
                </a:solidFill>
              </a:rPr>
              <a:t>n</a:t>
            </a:r>
            <a:r>
              <a:rPr lang="es-ES" i="1" dirty="0" smtClean="0">
                <a:solidFill>
                  <a:srgbClr val="FFC000"/>
                </a:solidFill>
              </a:rPr>
              <a:t>o sé cuál es esa estrella!</a:t>
            </a:r>
          </a:p>
          <a:p>
            <a:r>
              <a:rPr lang="es-ES" i="1" dirty="0" smtClean="0">
                <a:solidFill>
                  <a:srgbClr val="FFC000"/>
                </a:solidFill>
              </a:rPr>
              <a:t>Ahora acabo de verla;</a:t>
            </a:r>
          </a:p>
          <a:p>
            <a:r>
              <a:rPr lang="es-ES" i="1" dirty="0">
                <a:solidFill>
                  <a:srgbClr val="FFC000"/>
                </a:solidFill>
              </a:rPr>
              <a:t>p</a:t>
            </a:r>
            <a:r>
              <a:rPr lang="es-ES" i="1" dirty="0" smtClean="0">
                <a:solidFill>
                  <a:srgbClr val="FFC000"/>
                </a:solidFill>
              </a:rPr>
              <a:t>oco tiempo lleva nacida-</a:t>
            </a:r>
          </a:p>
          <a:p>
            <a:r>
              <a:rPr lang="es-ES" i="1" dirty="0" smtClean="0">
                <a:solidFill>
                  <a:srgbClr val="FFC000"/>
                </a:solidFill>
              </a:rPr>
              <a:t>¿Ha nacido el Creador</a:t>
            </a:r>
          </a:p>
          <a:p>
            <a:r>
              <a:rPr lang="es-ES" i="1" dirty="0">
                <a:solidFill>
                  <a:srgbClr val="FFC000"/>
                </a:solidFill>
              </a:rPr>
              <a:t>q</a:t>
            </a:r>
            <a:r>
              <a:rPr lang="es-ES" i="1" dirty="0" smtClean="0">
                <a:solidFill>
                  <a:srgbClr val="FFC000"/>
                </a:solidFill>
              </a:rPr>
              <a:t>ue es de las gentes Señor?</a:t>
            </a:r>
            <a:endParaRPr lang="es-ES" i="1" dirty="0">
              <a:solidFill>
                <a:srgbClr val="FFC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9512" y="3751095"/>
            <a:ext cx="8712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C000"/>
                </a:solidFill>
              </a:rPr>
              <a:t>CALISTO.- Poned, </a:t>
            </a:r>
            <a:r>
              <a:rPr lang="es-ES" b="1" dirty="0" err="1">
                <a:solidFill>
                  <a:srgbClr val="FFC000"/>
                </a:solidFill>
              </a:rPr>
              <a:t>moços</a:t>
            </a:r>
            <a:r>
              <a:rPr lang="es-ES" b="1" dirty="0">
                <a:solidFill>
                  <a:srgbClr val="FFC000"/>
                </a:solidFill>
              </a:rPr>
              <a:t>, la escala e callad, que me </a:t>
            </a:r>
            <a:r>
              <a:rPr lang="es-ES" b="1" dirty="0" err="1">
                <a:solidFill>
                  <a:srgbClr val="FFC000"/>
                </a:solidFill>
              </a:rPr>
              <a:t>paresce</a:t>
            </a:r>
            <a:r>
              <a:rPr lang="es-ES" b="1" dirty="0">
                <a:solidFill>
                  <a:srgbClr val="FFC000"/>
                </a:solidFill>
              </a:rPr>
              <a:t> que está hablando mi señora de dentro. </a:t>
            </a:r>
            <a:r>
              <a:rPr lang="es-ES" b="1" dirty="0" err="1">
                <a:solidFill>
                  <a:srgbClr val="FFC000"/>
                </a:solidFill>
              </a:rPr>
              <a:t>Sobiré</a:t>
            </a:r>
            <a:r>
              <a:rPr lang="es-ES" b="1" dirty="0">
                <a:solidFill>
                  <a:srgbClr val="FFC000"/>
                </a:solidFill>
              </a:rPr>
              <a:t> encima de la pared y en ella estaré escuchando, por ver si </a:t>
            </a:r>
            <a:r>
              <a:rPr lang="es-ES" b="1" dirty="0" err="1">
                <a:solidFill>
                  <a:srgbClr val="FFC000"/>
                </a:solidFill>
              </a:rPr>
              <a:t>oyré</a:t>
            </a:r>
            <a:r>
              <a:rPr lang="es-ES" b="1" dirty="0">
                <a:solidFill>
                  <a:srgbClr val="FFC000"/>
                </a:solidFill>
              </a:rPr>
              <a:t> alguna buena señal de mi amor en </a:t>
            </a:r>
            <a:r>
              <a:rPr lang="es-ES" b="1" dirty="0" err="1">
                <a:solidFill>
                  <a:srgbClr val="FFC000"/>
                </a:solidFill>
              </a:rPr>
              <a:t>absencia</a:t>
            </a:r>
            <a:r>
              <a:rPr lang="es-ES" b="1" dirty="0">
                <a:solidFill>
                  <a:srgbClr val="FFC000"/>
                </a:solidFill>
              </a:rPr>
              <a:t>.</a:t>
            </a:r>
          </a:p>
          <a:p>
            <a:r>
              <a:rPr lang="es-ES" b="1" dirty="0">
                <a:solidFill>
                  <a:srgbClr val="FFC000"/>
                </a:solidFill>
              </a:rPr>
              <a:t>MELIBEA.- Canta más, por mi vida, Lucrecia, que me huelgo en </a:t>
            </a:r>
            <a:r>
              <a:rPr lang="es-ES" b="1" dirty="0" err="1">
                <a:solidFill>
                  <a:srgbClr val="FFC000"/>
                </a:solidFill>
              </a:rPr>
              <a:t>oyrte</a:t>
            </a:r>
            <a:r>
              <a:rPr lang="es-ES" b="1" dirty="0">
                <a:solidFill>
                  <a:srgbClr val="FFC000"/>
                </a:solidFill>
              </a:rPr>
              <a:t>, </a:t>
            </a:r>
            <a:r>
              <a:rPr lang="es-ES" b="1" dirty="0" err="1">
                <a:solidFill>
                  <a:srgbClr val="FFC000"/>
                </a:solidFill>
              </a:rPr>
              <a:t>mientra</a:t>
            </a:r>
            <a:r>
              <a:rPr lang="es-ES" b="1" dirty="0">
                <a:solidFill>
                  <a:srgbClr val="FFC000"/>
                </a:solidFill>
              </a:rPr>
              <a:t> viene aquel señor, e muy </a:t>
            </a:r>
            <a:r>
              <a:rPr lang="es-ES" b="1" dirty="0" err="1">
                <a:solidFill>
                  <a:srgbClr val="FFC000"/>
                </a:solidFill>
              </a:rPr>
              <a:t>passo</a:t>
            </a:r>
            <a:r>
              <a:rPr lang="es-ES" b="1" dirty="0">
                <a:solidFill>
                  <a:srgbClr val="FFC000"/>
                </a:solidFill>
              </a:rPr>
              <a:t> entre estas </a:t>
            </a:r>
            <a:r>
              <a:rPr lang="es-ES" b="1" dirty="0" err="1">
                <a:solidFill>
                  <a:srgbClr val="FFC000"/>
                </a:solidFill>
              </a:rPr>
              <a:t>verduricas</a:t>
            </a:r>
            <a:r>
              <a:rPr lang="es-ES" b="1" dirty="0">
                <a:solidFill>
                  <a:srgbClr val="FFC000"/>
                </a:solidFill>
              </a:rPr>
              <a:t>, que no nos </a:t>
            </a:r>
            <a:r>
              <a:rPr lang="es-ES" b="1" dirty="0" err="1">
                <a:solidFill>
                  <a:srgbClr val="FFC000"/>
                </a:solidFill>
              </a:rPr>
              <a:t>oyrán</a:t>
            </a:r>
            <a:r>
              <a:rPr lang="es-ES" b="1" dirty="0">
                <a:solidFill>
                  <a:srgbClr val="FFC000"/>
                </a:solidFill>
              </a:rPr>
              <a:t> los que </a:t>
            </a:r>
            <a:r>
              <a:rPr lang="es-ES" b="1" dirty="0" err="1">
                <a:solidFill>
                  <a:srgbClr val="FFC000"/>
                </a:solidFill>
              </a:rPr>
              <a:t>passaren</a:t>
            </a:r>
            <a:r>
              <a:rPr lang="es-ES" b="1" dirty="0">
                <a:solidFill>
                  <a:srgbClr val="FFC000"/>
                </a:solidFill>
              </a:rPr>
              <a:t>.</a:t>
            </a:r>
          </a:p>
          <a:p>
            <a:r>
              <a:rPr lang="es-ES" b="1" dirty="0">
                <a:solidFill>
                  <a:srgbClr val="FFC000"/>
                </a:solidFill>
              </a:rPr>
              <a:t>LUCRECIA</a:t>
            </a:r>
            <a:br>
              <a:rPr lang="es-ES" b="1" dirty="0">
                <a:solidFill>
                  <a:srgbClr val="FFC000"/>
                </a:solidFill>
              </a:rPr>
            </a:br>
            <a:r>
              <a:rPr lang="es-ES" b="1" dirty="0">
                <a:solidFill>
                  <a:srgbClr val="FFC000"/>
                </a:solidFill>
              </a:rPr>
              <a:t>¡O quién </a:t>
            </a:r>
            <a:r>
              <a:rPr lang="es-ES" b="1" dirty="0" err="1">
                <a:solidFill>
                  <a:srgbClr val="FFC000"/>
                </a:solidFill>
              </a:rPr>
              <a:t>fuesse</a:t>
            </a:r>
            <a:r>
              <a:rPr lang="es-ES" b="1" dirty="0">
                <a:solidFill>
                  <a:srgbClr val="FFC000"/>
                </a:solidFill>
              </a:rPr>
              <a:t> la </a:t>
            </a:r>
            <a:r>
              <a:rPr lang="es-ES" b="1" dirty="0" err="1">
                <a:solidFill>
                  <a:srgbClr val="FFC000"/>
                </a:solidFill>
              </a:rPr>
              <a:t>ortelana</a:t>
            </a:r>
            <a:r>
              <a:rPr lang="es-ES" b="1" dirty="0">
                <a:solidFill>
                  <a:srgbClr val="FFC000"/>
                </a:solidFill>
              </a:rPr>
              <a:t/>
            </a:r>
            <a:br>
              <a:rPr lang="es-ES" b="1" dirty="0">
                <a:solidFill>
                  <a:srgbClr val="FFC000"/>
                </a:solidFill>
              </a:rPr>
            </a:br>
            <a:r>
              <a:rPr lang="es-ES" b="1" dirty="0">
                <a:solidFill>
                  <a:srgbClr val="FFC000"/>
                </a:solidFill>
              </a:rPr>
              <a:t>de </a:t>
            </a:r>
            <a:r>
              <a:rPr lang="es-ES" b="1" dirty="0" err="1">
                <a:solidFill>
                  <a:srgbClr val="FFC000"/>
                </a:solidFill>
              </a:rPr>
              <a:t>aquestas</a:t>
            </a:r>
            <a:r>
              <a:rPr lang="es-ES" b="1" dirty="0">
                <a:solidFill>
                  <a:srgbClr val="FFC000"/>
                </a:solidFill>
              </a:rPr>
              <a:t> viciosas flores,</a:t>
            </a:r>
            <a:br>
              <a:rPr lang="es-ES" b="1" dirty="0">
                <a:solidFill>
                  <a:srgbClr val="FFC000"/>
                </a:solidFill>
              </a:rPr>
            </a:br>
            <a:r>
              <a:rPr lang="es-ES" b="1" dirty="0">
                <a:solidFill>
                  <a:srgbClr val="FFC000"/>
                </a:solidFill>
              </a:rPr>
              <a:t>por prender cada mañana</a:t>
            </a:r>
            <a:br>
              <a:rPr lang="es-ES" b="1" dirty="0">
                <a:solidFill>
                  <a:srgbClr val="FFC000"/>
                </a:solidFill>
              </a:rPr>
            </a:br>
            <a:r>
              <a:rPr lang="es-ES" b="1" dirty="0">
                <a:solidFill>
                  <a:srgbClr val="FFC000"/>
                </a:solidFill>
              </a:rPr>
              <a:t>al partir a tus amores</a:t>
            </a:r>
            <a:r>
              <a:rPr lang="es-ES" b="1" dirty="0" smtClean="0">
                <a:solidFill>
                  <a:srgbClr val="FFC000"/>
                </a:solidFill>
              </a:rPr>
              <a:t>!</a:t>
            </a:r>
            <a:endParaRPr lang="es-ES" b="1" dirty="0">
              <a:solidFill>
                <a:srgbClr val="FFC000"/>
              </a:solidFill>
              <a:effectLst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7200292" y="6191400"/>
            <a:ext cx="1891757" cy="601626"/>
            <a:chOff x="7200292" y="6191400"/>
            <a:chExt cx="1891757" cy="601626"/>
          </a:xfrm>
        </p:grpSpPr>
        <p:sp>
          <p:nvSpPr>
            <p:cNvPr id="8" name="7 CuadroTexto">
              <a:hlinkClick r:id="rId3" action="ppaction://hlinksldjump"/>
            </p:cNvPr>
            <p:cNvSpPr txBox="1"/>
            <p:nvPr/>
          </p:nvSpPr>
          <p:spPr>
            <a:xfrm>
              <a:off x="7200292" y="6300028"/>
              <a:ext cx="1524096" cy="369332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ES" b="1" i="1" dirty="0" smtClean="0">
                  <a:solidFill>
                    <a:srgbClr val="FFC000"/>
                  </a:solidFill>
                </a:rPr>
                <a:t>Al índice</a:t>
              </a:r>
              <a:endParaRPr lang="es-ES" b="1" i="1" dirty="0">
                <a:solidFill>
                  <a:srgbClr val="FFC000"/>
                </a:solidFill>
              </a:endParaRPr>
            </a:p>
          </p:txBody>
        </p:sp>
        <p:pic>
          <p:nvPicPr>
            <p:cNvPr id="9" name="8 Imagen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94901">
              <a:off x="8356728" y="6191400"/>
              <a:ext cx="735321" cy="6016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992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743</Words>
  <Application>Microsoft Office PowerPoint</Application>
  <PresentationFormat>Presentación en pantalla (4:3)</PresentationFormat>
  <Paragraphs>90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Manoli González</dc:creator>
  <cp:lastModifiedBy>Manoli González</cp:lastModifiedBy>
  <cp:revision>116</cp:revision>
  <dcterms:created xsi:type="dcterms:W3CDTF">2011-03-31T17:29:47Z</dcterms:created>
  <dcterms:modified xsi:type="dcterms:W3CDTF">2011-04-13T21:30:09Z</dcterms:modified>
</cp:coreProperties>
</file>